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26212800" cy="14630400"/>
  <p:notesSz cx="6858000" cy="9144000"/>
  <p:embeddedFontLst>
    <p:embeddedFont>
      <p:font typeface="Roboto Condensed" charset="1" panose="02000000000000000000"/>
      <p:regular r:id="rId7"/>
    </p:embeddedFont>
    <p:embeddedFont>
      <p:font typeface="Barlow Bold" charset="1" panose="0000080000000000000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12800" cy="14624558"/>
          </a:xfrm>
          <a:custGeom>
            <a:avLst/>
            <a:gdLst/>
            <a:ahLst/>
            <a:cxnLst/>
            <a:rect r="r" b="b" t="t" l="l"/>
            <a:pathLst>
              <a:path h="14624558" w="26212800">
                <a:moveTo>
                  <a:pt x="0" y="0"/>
                </a:moveTo>
                <a:lnTo>
                  <a:pt x="26212800" y="0"/>
                </a:lnTo>
                <a:lnTo>
                  <a:pt x="26212800" y="14624558"/>
                </a:lnTo>
                <a:lnTo>
                  <a:pt x="0" y="146245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37235" y="527807"/>
            <a:ext cx="18869025" cy="20662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11"/>
              </a:lnSpc>
            </a:pPr>
            <a:r>
              <a:rPr lang="en-US" sz="8299" spc="265">
                <a:solidFill>
                  <a:srgbClr val="101C2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Geopolitics: The Axis of Disruption</a:t>
            </a:r>
          </a:p>
          <a:p>
            <a:pPr algn="l">
              <a:lnSpc>
                <a:spcPts val="3476"/>
              </a:lnSpc>
            </a:pPr>
            <a:r>
              <a:rPr lang="en-US" sz="3098" spc="102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 global cyber landscape is undergoing "balkanization," dividing into geopolitical blocs where state-sponsored</a:t>
            </a:r>
          </a:p>
          <a:p>
            <a:pPr algn="l">
              <a:lnSpc>
                <a:spcPts val="3476"/>
              </a:lnSpc>
            </a:pPr>
            <a:r>
              <a:rPr lang="en-US" sz="3098" spc="102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actors and mercenaries pursue unique strategic goals, fundamentally reshaping modern conflict.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37235" y="9654624"/>
            <a:ext cx="7353300" cy="2060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67"/>
              </a:lnSpc>
            </a:pPr>
            <a:r>
              <a:rPr lang="en-US" sz="3591" spc="89">
                <a:solidFill>
                  <a:srgbClr val="ECD6D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CHINA (Salt Typhoon)</a:t>
            </a:r>
          </a:p>
          <a:p>
            <a:pPr algn="l">
              <a:lnSpc>
                <a:spcPts val="4002"/>
              </a:lnSpc>
            </a:pPr>
            <a:r>
              <a:rPr lang="en-US" sz="2836">
                <a:solidFill>
                  <a:srgbClr val="2D2B26"/>
                </a:solidFill>
                <a:latin typeface="Barlow Bold"/>
                <a:ea typeface="Barlow Bold"/>
                <a:cs typeface="Barlow Bold"/>
                <a:sym typeface="Barlow Bold"/>
              </a:rPr>
              <a:t>Objective: Kinetic Pre-positioning</a:t>
            </a:r>
          </a:p>
          <a:p>
            <a:pPr algn="l">
              <a:lnSpc>
                <a:spcPts val="3755"/>
              </a:lnSpc>
            </a:pPr>
            <a:r>
              <a:rPr lang="en-US" sz="2661" spc="37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Shifting from pure espionage to embedding malware</a:t>
            </a:r>
          </a:p>
          <a:p>
            <a:pPr algn="l">
              <a:lnSpc>
                <a:spcPts val="3584"/>
              </a:lnSpc>
            </a:pPr>
            <a:r>
              <a:rPr lang="en-US" sz="2540" spc="63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 critical infrastructure for potential future disruption.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880633" y="12327681"/>
            <a:ext cx="4953000" cy="1653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1"/>
              </a:lnSpc>
            </a:pPr>
            <a:r>
              <a:rPr lang="en-US" sz="3337" spc="80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Global Reach</a:t>
            </a:r>
          </a:p>
          <a:p>
            <a:pPr algn="l">
              <a:lnSpc>
                <a:spcPts val="3163"/>
              </a:lnSpc>
            </a:pPr>
            <a:r>
              <a:rPr lang="en-US" sz="2727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Campaigns target critical</a:t>
            </a:r>
          </a:p>
          <a:p>
            <a:pPr algn="l">
              <a:lnSpc>
                <a:spcPts val="2992"/>
              </a:lnSpc>
            </a:pPr>
            <a:r>
              <a:rPr lang="en-US" sz="2579" spc="79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telecommunications and supplier</a:t>
            </a:r>
          </a:p>
          <a:p>
            <a:pPr algn="l">
              <a:lnSpc>
                <a:spcPts val="3008"/>
              </a:lnSpc>
            </a:pPr>
            <a:r>
              <a:rPr lang="en-US" sz="2593" spc="59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networks in more than 80 countries.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201707" y="9664149"/>
            <a:ext cx="5400675" cy="530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2"/>
              </a:lnSpc>
            </a:pPr>
            <a:r>
              <a:rPr lang="en-US" sz="3094">
                <a:solidFill>
                  <a:srgbClr val="D3EAEC"/>
                </a:solidFill>
                <a:latin typeface="Barlow Bold"/>
                <a:ea typeface="Barlow Bold"/>
                <a:cs typeface="Barlow Bold"/>
                <a:sym typeface="Barlow Bold"/>
              </a:rPr>
              <a:t>NORTH KOREA (Lazarus Group)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201707" y="10457814"/>
            <a:ext cx="7620000" cy="1257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6"/>
              </a:lnSpc>
            </a:pPr>
            <a:r>
              <a:rPr lang="en-US" sz="3202" spc="105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Objective: Industrial-Scale Financial Raiding</a:t>
            </a:r>
          </a:p>
          <a:p>
            <a:pPr algn="l">
              <a:lnSpc>
                <a:spcPts val="3063"/>
              </a:lnSpc>
            </a:pPr>
            <a:r>
              <a:rPr lang="en-US" sz="2668" spc="29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Conducting large-scale theft from financial platforms</a:t>
            </a:r>
          </a:p>
          <a:p>
            <a:pPr algn="l">
              <a:lnSpc>
                <a:spcPts val="3113"/>
              </a:lnSpc>
            </a:pPr>
            <a:r>
              <a:rPr lang="en-US" sz="2712" spc="5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 fund the regime and its strategic goals.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18951" y="12303119"/>
            <a:ext cx="4848225" cy="17000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3"/>
              </a:lnSpc>
            </a:pPr>
            <a:r>
              <a:rPr lang="en-US" sz="3996" spc="115">
                <a:solidFill>
                  <a:srgbClr val="23434E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$1.5 Billion Heist</a:t>
            </a:r>
          </a:p>
          <a:p>
            <a:pPr algn="l">
              <a:lnSpc>
                <a:spcPts val="2999"/>
              </a:lnSpc>
            </a:pPr>
            <a:r>
              <a:rPr lang="en-US" sz="2673" spc="32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 single 2025 operation against a</a:t>
            </a:r>
          </a:p>
          <a:p>
            <a:pPr algn="l">
              <a:lnSpc>
                <a:spcPts val="3020"/>
              </a:lnSpc>
            </a:pPr>
            <a:r>
              <a:rPr lang="en-US" sz="2691" spc="21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cryptocurrency exchange set a new</a:t>
            </a:r>
          </a:p>
          <a:p>
            <a:pPr algn="l">
              <a:lnSpc>
                <a:spcPts val="3028"/>
              </a:lnSpc>
            </a:pPr>
            <a:r>
              <a:rPr lang="en-US" sz="2699" spc="5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record for state-sponsored theft.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973659" y="9664149"/>
            <a:ext cx="6124575" cy="6205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0"/>
              </a:lnSpc>
            </a:pPr>
            <a:r>
              <a:rPr lang="en-US" sz="3693" spc="92">
                <a:solidFill>
                  <a:srgbClr val="F0E8DA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MERCENARIES (Hacking Team)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955763" y="10582771"/>
            <a:ext cx="7391400" cy="127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39"/>
              </a:lnSpc>
            </a:pPr>
            <a:r>
              <a:rPr lang="en-US" sz="2934" spc="17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Objective: Proliferation of Offensive Tools</a:t>
            </a:r>
          </a:p>
          <a:p>
            <a:pPr algn="l">
              <a:lnSpc>
                <a:spcPts val="3339"/>
              </a:lnSpc>
            </a:pPr>
            <a:r>
              <a:rPr lang="en-US" sz="2934" spc="17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Acting as enablers by selling state-grade spyware</a:t>
            </a:r>
          </a:p>
          <a:p>
            <a:pPr algn="l">
              <a:lnSpc>
                <a:spcPts val="3339"/>
              </a:lnSpc>
            </a:pPr>
            <a:r>
              <a:rPr lang="en-US" sz="2934" spc="17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and exploits to smaller nations.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954602" y="12357564"/>
            <a:ext cx="5600700" cy="16344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07"/>
              </a:lnSpc>
            </a:pPr>
            <a:r>
              <a:rPr lang="en-US" sz="3612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Lowering the Barrier to Entry</a:t>
            </a:r>
          </a:p>
          <a:p>
            <a:pPr algn="l">
              <a:lnSpc>
                <a:spcPts val="3064"/>
              </a:lnSpc>
            </a:pPr>
            <a:r>
              <a:rPr lang="en-US" sz="2695" spc="18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Allowing less powerful states to conduct</a:t>
            </a:r>
          </a:p>
          <a:p>
            <a:pPr algn="l">
              <a:lnSpc>
                <a:spcPts val="2918"/>
              </a:lnSpc>
            </a:pPr>
            <a:r>
              <a:rPr lang="en-US" sz="2566" spc="71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advanced cyber-espionage operations</a:t>
            </a:r>
          </a:p>
          <a:p>
            <a:pPr algn="l">
              <a:lnSpc>
                <a:spcPts val="2918"/>
              </a:lnSpc>
            </a:pPr>
            <a:r>
              <a:rPr lang="en-US" sz="2566" spc="71">
                <a:solidFill>
                  <a:srgbClr val="2D2B2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previously reserved for superpowers.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DAG90k9mLsE</dc:identifier>
  <dcterms:modified xsi:type="dcterms:W3CDTF">2011-08-01T06:04:30Z</dcterms:modified>
  <cp:revision>1</cp:revision>
  <dc:title>FY2025 Executive Intelligence Summary: From Elevated Risk to Direct Confrontation The New Battlefield: Blurring Lines Between Crime &amp; Conflict</dc:title>
</cp:coreProperties>
</file>

<file path=docProps/thumbnail.jpeg>
</file>